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77" r:id="rId2"/>
    <p:sldId id="278" r:id="rId3"/>
    <p:sldId id="279" r:id="rId4"/>
    <p:sldId id="300" r:id="rId5"/>
    <p:sldId id="301" r:id="rId6"/>
    <p:sldId id="357" r:id="rId7"/>
    <p:sldId id="307" r:id="rId8"/>
    <p:sldId id="299" r:id="rId9"/>
    <p:sldId id="382" r:id="rId10"/>
    <p:sldId id="358" r:id="rId11"/>
    <p:sldId id="306" r:id="rId12"/>
    <p:sldId id="397" r:id="rId13"/>
    <p:sldId id="398" r:id="rId14"/>
    <p:sldId id="359" r:id="rId15"/>
    <p:sldId id="309" r:id="rId16"/>
    <p:sldId id="310" r:id="rId17"/>
    <p:sldId id="303" r:id="rId18"/>
    <p:sldId id="311" r:id="rId19"/>
    <p:sldId id="313" r:id="rId20"/>
    <p:sldId id="293" r:id="rId21"/>
    <p:sldId id="349" r:id="rId22"/>
    <p:sldId id="350" r:id="rId23"/>
    <p:sldId id="353" r:id="rId24"/>
    <p:sldId id="354" r:id="rId25"/>
    <p:sldId id="361" r:id="rId26"/>
    <p:sldId id="351" r:id="rId27"/>
    <p:sldId id="362" r:id="rId28"/>
    <p:sldId id="360" r:id="rId29"/>
    <p:sldId id="327" r:id="rId30"/>
    <p:sldId id="395" r:id="rId31"/>
    <p:sldId id="396" r:id="rId32"/>
    <p:sldId id="367" r:id="rId33"/>
    <p:sldId id="368" r:id="rId34"/>
    <p:sldId id="342" r:id="rId35"/>
    <p:sldId id="343" r:id="rId36"/>
    <p:sldId id="344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83" r:id="rId45"/>
    <p:sldId id="384" r:id="rId46"/>
    <p:sldId id="365" r:id="rId47"/>
    <p:sldId id="366" r:id="rId48"/>
    <p:sldId id="364" r:id="rId49"/>
    <p:sldId id="370" r:id="rId50"/>
    <p:sldId id="371" r:id="rId51"/>
    <p:sldId id="372" r:id="rId52"/>
    <p:sldId id="373" r:id="rId53"/>
    <p:sldId id="374" r:id="rId54"/>
    <p:sldId id="341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8" r:id="rId63"/>
    <p:sldId id="329" r:id="rId64"/>
    <p:sldId id="385" r:id="rId65"/>
    <p:sldId id="347" r:id="rId66"/>
    <p:sldId id="334" r:id="rId67"/>
    <p:sldId id="335" r:id="rId68"/>
    <p:sldId id="336" r:id="rId69"/>
    <p:sldId id="331" r:id="rId70"/>
    <p:sldId id="380" r:id="rId71"/>
    <p:sldId id="381" r:id="rId72"/>
    <p:sldId id="377" r:id="rId73"/>
    <p:sldId id="375" r:id="rId74"/>
    <p:sldId id="387" r:id="rId75"/>
    <p:sldId id="338" r:id="rId76"/>
    <p:sldId id="376" r:id="rId77"/>
    <p:sldId id="386" r:id="rId78"/>
    <p:sldId id="379" r:id="rId79"/>
    <p:sldId id="369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5F"/>
    <a:srgbClr val="172659"/>
    <a:srgbClr val="0C205C"/>
    <a:srgbClr val="FFFFFF"/>
    <a:srgbClr val="4D4D4D"/>
    <a:srgbClr val="0C1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1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E4D8-A772-A046-8A82-E60DDEE6C98A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95DCC-2361-ED46-ADA3-5CD00B27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95DCC-2361-ED46-ADA3-5CD00B2775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omberg.shield.smal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09" y="5470010"/>
            <a:ext cx="2241400" cy="2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5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0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bloomberg.shield.small.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617" y="6253621"/>
            <a:ext cx="1101803" cy="11786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72680" y="4788743"/>
            <a:ext cx="2096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@</a:t>
            </a:r>
            <a:r>
              <a:rPr lang="en-US" sz="3000" dirty="0" err="1" smtClean="0">
                <a:solidFill>
                  <a:srgbClr val="FFFFFF"/>
                </a:solidFill>
              </a:rPr>
              <a:t>leekgroup</a:t>
            </a:r>
            <a:endParaRPr lang="en-US" sz="3000" dirty="0" smtClean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598645" y="6335208"/>
            <a:ext cx="14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A1E5F"/>
                </a:solidFill>
              </a:rPr>
              <a:t>@</a:t>
            </a:r>
            <a:r>
              <a:rPr lang="en-US" sz="2000" dirty="0" err="1" smtClean="0">
                <a:solidFill>
                  <a:srgbClr val="0A1E5F"/>
                </a:solidFill>
              </a:rPr>
              <a:t>leekgroup</a:t>
            </a:r>
            <a:endParaRPr lang="en-US" sz="2000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A1E5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A1E5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A1E5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A1E5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A1E5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tatistical processes for personalized medicine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7086600" cy="1752600"/>
          </a:xfrm>
        </p:spPr>
        <p:txBody>
          <a:bodyPr/>
          <a:lstStyle/>
          <a:p>
            <a:r>
              <a:rPr lang="en-US" dirty="0" smtClean="0">
                <a:solidFill>
                  <a:srgbClr val="0A1E5F"/>
                </a:solidFill>
              </a:rPr>
              <a:t>Jeff Leek</a:t>
            </a:r>
          </a:p>
          <a:p>
            <a:r>
              <a:rPr lang="en-US" dirty="0" smtClean="0">
                <a:solidFill>
                  <a:srgbClr val="0A1E5F"/>
                </a:solidFill>
              </a:rPr>
              <a:t>Johns Hopkins Bloomberg Biostatistics</a:t>
            </a:r>
          </a:p>
          <a:p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0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 </a:t>
            </a:r>
            <a:r>
              <a:rPr lang="en-US" dirty="0"/>
              <a:t>you for sharing the paper with us prior </a:t>
            </a:r>
            <a:r>
              <a:rPr lang="en-US" dirty="0" smtClean="0"/>
              <a:t> to </a:t>
            </a:r>
            <a:r>
              <a:rPr lang="en-US" dirty="0"/>
              <a:t>publication. We discussed the publication internally and we feel that it is a very nice publication and would like you to proceed without uploading the excel file.</a:t>
            </a:r>
          </a:p>
        </p:txBody>
      </p:sp>
    </p:spTree>
    <p:extLst>
      <p:ext uri="{BB962C8B-B14F-4D97-AF65-F5344CB8AC3E}">
        <p14:creationId xmlns:p14="http://schemas.microsoft.com/office/powerpoint/2010/main" val="35897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612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“However</a:t>
            </a:r>
            <a:r>
              <a:rPr lang="en-US" sz="3000" dirty="0"/>
              <a:t>, the respective figure 3 panel (bottom </a:t>
            </a:r>
            <a:r>
              <a:rPr lang="en-US" sz="3000" dirty="0" smtClean="0"/>
              <a:t>I </a:t>
            </a:r>
            <a:r>
              <a:rPr lang="en-US" sz="3000" dirty="0"/>
              <a:t>have compared several years/journals against what is shown in figure 3 panels and I get very different distributions. There is tons of things that are wrong with this paper, but at a minimum I would hope that the very basic numbers are correct</a:t>
            </a:r>
            <a:r>
              <a:rPr lang="en-US" sz="3000" dirty="0" smtClean="0"/>
              <a:t>.” </a:t>
            </a:r>
            <a:endParaRPr lang="en-US" sz="3000" dirty="0"/>
          </a:p>
        </p:txBody>
      </p:sp>
      <p:pic>
        <p:nvPicPr>
          <p:cNvPr id="4" name="Picture 3" descr="Screen Shot 2013-08-15 at 11.1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18"/>
            <a:ext cx="9144000" cy="1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928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illy prediction rules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otti</a:t>
            </a:r>
            <a:r>
              <a:rPr lang="en-US" dirty="0" smtClean="0"/>
              <a:t> prediction rules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P(FTAC) = P(T) + P(F) + P(A) + P(C) – P(T)P(F)P(A)P(C)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P(ET) = max[P(E),P(T)]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P(FEC) = 5/8[P(F) + P(E) + P(C)] – 1/4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9939" y="6320117"/>
            <a:ext cx="260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</a:rPr>
              <a:t>Baggerly</a:t>
            </a:r>
            <a:r>
              <a:rPr lang="en-US" dirty="0" smtClean="0">
                <a:solidFill>
                  <a:srgbClr val="0A1E5F"/>
                </a:solidFill>
              </a:rPr>
              <a:t> et al. </a:t>
            </a:r>
            <a:r>
              <a:rPr lang="en-US" i="1" dirty="0" smtClean="0">
                <a:solidFill>
                  <a:srgbClr val="0A1E5F"/>
                </a:solidFill>
              </a:rPr>
              <a:t>AOAS</a:t>
            </a:r>
            <a:r>
              <a:rPr lang="en-US" dirty="0" smtClean="0">
                <a:solidFill>
                  <a:srgbClr val="0A1E5F"/>
                </a:solidFill>
              </a:rPr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370728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illusion of progress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8-07 at 2.1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9" y="1417638"/>
            <a:ext cx="7951822" cy="4664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498" y="6318943"/>
            <a:ext cx="290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Hand </a:t>
            </a:r>
            <a:r>
              <a:rPr lang="en-US" i="1" dirty="0" smtClean="0">
                <a:solidFill>
                  <a:srgbClr val="0A1E5F"/>
                </a:solidFill>
              </a:rPr>
              <a:t>Statistical Science </a:t>
            </a:r>
            <a:r>
              <a:rPr lang="en-US" dirty="0" smtClean="0">
                <a:solidFill>
                  <a:srgbClr val="0A1E5F"/>
                </a:solidFill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8760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stupidly simple predictor</a:t>
            </a:r>
            <a:endParaRPr lang="en-US" dirty="0"/>
          </a:p>
        </p:txBody>
      </p:sp>
      <p:pic>
        <p:nvPicPr>
          <p:cNvPr id="4" name="Content Placeholder 3" descr="figure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508" r="-508"/>
          <a:stretch>
            <a:fillRect/>
          </a:stretch>
        </p:blipFill>
        <p:spPr>
          <a:xfrm>
            <a:off x="2025909" y="1165344"/>
            <a:ext cx="5069958" cy="5069958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3207691" y="6396335"/>
            <a:ext cx="280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Bioinformatics </a:t>
            </a:r>
            <a:r>
              <a:rPr lang="en-US" dirty="0">
                <a:solidFill>
                  <a:srgbClr val="0A1E5F"/>
                </a:solidFill>
                <a:latin typeface="Trebuchet MS"/>
                <a:cs typeface="Trebuchet MS"/>
              </a:rPr>
              <a:t>2009 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1600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omparably accurate</a:t>
            </a:r>
            <a:endParaRPr lang="en-US" dirty="0"/>
          </a:p>
        </p:txBody>
      </p:sp>
      <p:pic>
        <p:nvPicPr>
          <p:cNvPr id="8" name="Content Placeholder 7" descr="illu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448232" y="927848"/>
            <a:ext cx="9843726" cy="5413670"/>
          </a:xfrm>
        </p:spPr>
      </p:pic>
      <p:sp>
        <p:nvSpPr>
          <p:cNvPr id="4" name="TextBox 3"/>
          <p:cNvSpPr txBox="1"/>
          <p:nvPr/>
        </p:nvSpPr>
        <p:spPr>
          <a:xfrm>
            <a:off x="2389834" y="6405481"/>
            <a:ext cx="436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Adapted from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218403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success</a:t>
            </a:r>
            <a:endParaRPr lang="en-US" dirty="0"/>
          </a:p>
        </p:txBody>
      </p:sp>
      <p:pic>
        <p:nvPicPr>
          <p:cNvPr id="4" name="Content Placeholder 3" descr="Screen Shot 2013-08-07 at 2.02.3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5" b="650"/>
          <a:stretch/>
        </p:blipFill>
        <p:spPr>
          <a:xfrm>
            <a:off x="1918446" y="3808227"/>
            <a:ext cx="4936565" cy="1798025"/>
          </a:xfr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 descr="Screen Shot 2013-08-07 at 2.5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1575552"/>
            <a:ext cx="4601882" cy="1626527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 descr="Screen Shot 2013-08-07 at 3.1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1595034"/>
            <a:ext cx="3916679" cy="1647202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566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hare my talk!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63638"/>
            <a:ext cx="8686800" cy="5512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000" b="1" dirty="0" smtClean="0"/>
              <a:t>You are free to: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Talk at: </a:t>
            </a:r>
            <a:r>
              <a:rPr lang="en-US" sz="4000" b="1" dirty="0"/>
              <a:t>https://github.com/</a:t>
            </a:r>
            <a:r>
              <a:rPr lang="en-US" sz="4000" b="1" dirty="0" err="1"/>
              <a:t>jtleek</a:t>
            </a:r>
            <a:r>
              <a:rPr lang="en-US" sz="4000" b="1" dirty="0"/>
              <a:t>/talks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Provided:</a:t>
            </a:r>
          </a:p>
          <a:p>
            <a:pPr marL="0" indent="0">
              <a:buNone/>
            </a:pPr>
            <a:r>
              <a:rPr lang="en-US" sz="4000" b="1" dirty="0" smtClean="0">
                <a:solidFill>
                  <a:srgbClr val="0B1E5F"/>
                </a:solidFill>
              </a:rPr>
              <a:t>Provided you attribute this work to its author and respect the rights and licenses associated with its components </a:t>
            </a:r>
            <a:endParaRPr lang="en-US" sz="4000" b="1" dirty="0">
              <a:solidFill>
                <a:srgbClr val="0B1E5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6-18 at 12.3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5" y="1762126"/>
            <a:ext cx="2124155" cy="2369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1831" y="1889126"/>
            <a:ext cx="593216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Copy, share adapt and remix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Photograph, film and broadcast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Live tweet, blog, post video of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7728" y="6307275"/>
            <a:ext cx="155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scoring pairs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Data:</a:t>
            </a:r>
          </a:p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r>
              <a:rPr lang="en-US" baseline="-25000" dirty="0" err="1" smtClean="0">
                <a:solidFill>
                  <a:schemeClr val="tx1"/>
                </a:solidFill>
              </a:rPr>
              <a:t>ik</a:t>
            </a:r>
            <a:r>
              <a:rPr lang="en-US" cap="small" dirty="0" smtClean="0">
                <a:solidFill>
                  <a:schemeClr val="tx1"/>
                </a:solidFill>
              </a:rPr>
              <a:t> - </a:t>
            </a:r>
            <a:r>
              <a:rPr lang="en-US" dirty="0" smtClean="0">
                <a:solidFill>
                  <a:schemeClr val="tx1"/>
                </a:solidFill>
              </a:rPr>
              <a:t>value for feature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,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y</a:t>
            </a:r>
            <a:r>
              <a:rPr lang="en-US" baseline="-25000" dirty="0" err="1" smtClean="0">
                <a:solidFill>
                  <a:schemeClr val="tx1"/>
                </a:solidFill>
              </a:rPr>
              <a:t>k</a:t>
            </a:r>
            <a:r>
              <a:rPr lang="en-US" dirty="0" smtClean="0">
                <a:solidFill>
                  <a:schemeClr val="tx1"/>
                </a:solidFill>
              </a:rPr>
              <a:t>  - group indicator for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7F7F7F"/>
                </a:solidFill>
              </a:rPr>
              <a:t>TSP</a:t>
            </a:r>
            <a:r>
              <a:rPr lang="en-US" dirty="0" smtClean="0">
                <a:solidFill>
                  <a:srgbClr val="7F7F7F"/>
                </a:solidFill>
              </a:rPr>
              <a:t> is (</a:t>
            </a:r>
            <a:r>
              <a:rPr lang="en-US" dirty="0" err="1" smtClean="0">
                <a:solidFill>
                  <a:srgbClr val="7F7F7F"/>
                </a:solidFill>
              </a:rPr>
              <a:t>i,j</a:t>
            </a:r>
            <a:r>
              <a:rPr lang="en-US" dirty="0" smtClean="0">
                <a:solidFill>
                  <a:srgbClr val="7F7F7F"/>
                </a:solidFill>
              </a:rPr>
              <a:t>) pair that maximizes: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657" y="4780746"/>
            <a:ext cx="8202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|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=1) – 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=0)|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134967" y="6405481"/>
            <a:ext cx="28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414033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egression framework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3705" y="1389854"/>
            <a:ext cx="4416594" cy="4401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=</a:t>
            </a:r>
            <a:r>
              <a:rPr lang="en-US" sz="4000" b="1" dirty="0" smtClean="0"/>
              <a:t>1</a:t>
            </a:r>
            <a:r>
              <a:rPr lang="en-US" sz="4000" dirty="0" smtClean="0"/>
              <a:t>(</a:t>
            </a:r>
            <a:r>
              <a:rPr lang="en-US" sz="4000" dirty="0" err="1"/>
              <a:t>x</a:t>
            </a:r>
            <a:r>
              <a:rPr lang="en-US" sz="4000" baseline="-25000" dirty="0" err="1"/>
              <a:t>ik</a:t>
            </a:r>
            <a:r>
              <a:rPr lang="en-US" sz="4000" dirty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)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E[</a:t>
            </a:r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err="1" smtClean="0"/>
              <a:t>|y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] = a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+ a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y</a:t>
            </a:r>
            <a:r>
              <a:rPr lang="en-US" sz="4000" baseline="-25000" dirty="0" smtClean="0"/>
              <a:t>k</a:t>
            </a:r>
          </a:p>
          <a:p>
            <a:pPr algn="ctr"/>
            <a:endParaRPr lang="en-US" sz="4000" baseline="-25000" dirty="0" smtClean="0"/>
          </a:p>
          <a:p>
            <a:pPr algn="ctr"/>
            <a:endParaRPr lang="en-US" sz="4000" baseline="-25000" dirty="0" smtClean="0"/>
          </a:p>
          <a:p>
            <a:pPr algn="ctr"/>
            <a:r>
              <a:rPr lang="en-US" sz="4000" dirty="0" smtClean="0"/>
              <a:t> → max |a</a:t>
            </a:r>
            <a:r>
              <a:rPr lang="en-US" sz="4000" baseline="-25000" dirty="0" smtClean="0"/>
              <a:t>1jk</a:t>
            </a:r>
            <a:r>
              <a:rPr lang="en-US" sz="4000" dirty="0" smtClean="0"/>
              <a:t>| = TSP</a:t>
            </a:r>
          </a:p>
          <a:p>
            <a:pPr algn="ctr"/>
            <a:endParaRPr lang="en-US" sz="4000" baseline="-25000" dirty="0"/>
          </a:p>
          <a:p>
            <a:pPr algn="ctr"/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45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lip the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Not the same as TSP</a:t>
            </a:r>
          </a:p>
          <a:p>
            <a:r>
              <a:rPr lang="en-US" dirty="0" smtClean="0"/>
              <a:t>But |</a:t>
            </a:r>
            <a:r>
              <a:rPr lang="en-US" dirty="0" err="1" smtClean="0"/>
              <a:t>â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â</a:t>
            </a:r>
            <a:r>
              <a:rPr lang="en-US" dirty="0" smtClean="0"/>
              <a:t>)| = |</a:t>
            </a:r>
            <a:r>
              <a:rPr lang="en-US" dirty="0" err="1" smtClean="0"/>
              <a:t>û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û</a:t>
            </a:r>
            <a:r>
              <a:rPr lang="en-US" dirty="0" smtClean="0"/>
              <a:t>)|, algebraically</a:t>
            </a:r>
          </a:p>
          <a:p>
            <a:r>
              <a:rPr lang="en-US" dirty="0" smtClean="0"/>
              <a:t>“Variance regularized” TSP</a:t>
            </a:r>
          </a:p>
          <a:p>
            <a:r>
              <a:rPr lang="en-US" dirty="0" err="1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invariant to monotone transformations</a:t>
            </a:r>
          </a:p>
          <a:p>
            <a:r>
              <a:rPr lang="en-US" dirty="0" smtClean="0"/>
              <a:t>Fix parameters  </a:t>
            </a:r>
            <a:r>
              <a:rPr lang="en-US" dirty="0"/>
              <a:t>→ </a:t>
            </a:r>
            <a:r>
              <a:rPr lang="en-US" dirty="0" smtClean="0"/>
              <a:t>find features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150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sp</a:t>
            </a:r>
            <a:r>
              <a:rPr lang="en-US" dirty="0" smtClean="0"/>
              <a:t>-regression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 smtClean="0"/>
              <a:t>t-statistic for all pairs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top k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</a:t>
            </a:r>
            <a:r>
              <a:rPr lang="en-US" dirty="0" smtClean="0"/>
              <a:t>for sample </a:t>
            </a:r>
            <a:r>
              <a:rPr lang="en-US" dirty="0" err="1" smtClean="0"/>
              <a:t>i</a:t>
            </a:r>
            <a:r>
              <a:rPr lang="en-US" dirty="0" smtClean="0"/>
              <a:t> is ∑sign(u</a:t>
            </a:r>
            <a:r>
              <a:rPr lang="en-US" baseline="-25000" dirty="0" smtClean="0"/>
              <a:t>1ij</a:t>
            </a:r>
            <a:r>
              <a:rPr lang="en-US" dirty="0" smtClean="0"/>
              <a:t>)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</a:t>
            </a:r>
            <a:r>
              <a:rPr lang="en-US" dirty="0"/>
              <a:t>for pairs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92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 very successful genomic signature</a:t>
            </a:r>
            <a:endParaRPr lang="en-US" dirty="0"/>
          </a:p>
        </p:txBody>
      </p:sp>
      <p:pic>
        <p:nvPicPr>
          <p:cNvPr id="4" name="Content Placeholder 3" descr="Screen shot 2012-06-25 at 2.22.38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17" b="-217"/>
          <a:stretch>
            <a:fillRect/>
          </a:stretch>
        </p:blipFill>
        <p:spPr>
          <a:xfrm>
            <a:off x="2021159" y="1563201"/>
            <a:ext cx="5079458" cy="2793506"/>
          </a:xfrm>
        </p:spPr>
      </p:pic>
      <p:pic>
        <p:nvPicPr>
          <p:cNvPr id="5" name="Picture 4" descr="Screen shot 2012-06-25 at 2.23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31" y="4571327"/>
            <a:ext cx="6256314" cy="21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alternative</a:t>
            </a:r>
            <a:endParaRPr lang="en-US" dirty="0"/>
          </a:p>
        </p:txBody>
      </p:sp>
      <p:pic>
        <p:nvPicPr>
          <p:cNvPr id="4" name="Content Placeholder 3" descr="Figure1.v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608" t="58091" r="24612"/>
          <a:stretch>
            <a:fillRect/>
          </a:stretch>
        </p:blipFill>
        <p:spPr>
          <a:xfrm>
            <a:off x="457200" y="1417638"/>
            <a:ext cx="5865776" cy="4313510"/>
          </a:xfrm>
        </p:spPr>
      </p:pic>
      <p:pic>
        <p:nvPicPr>
          <p:cNvPr id="5" name="Picture 4" descr="Figure1.v2.jpg"/>
          <p:cNvPicPr>
            <a:picLocks noChangeAspect="1"/>
          </p:cNvPicPr>
          <p:nvPr/>
        </p:nvPicPr>
        <p:blipFill>
          <a:blip r:embed="rId2"/>
          <a:srcRect l="72928"/>
          <a:stretch>
            <a:fillRect/>
          </a:stretch>
        </p:blipFill>
        <p:spPr>
          <a:xfrm>
            <a:off x="6789695" y="1238344"/>
            <a:ext cx="1139980" cy="498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294380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</a:t>
            </a:r>
            <a:r>
              <a:rPr lang="en-US" dirty="0" err="1" smtClean="0"/>
              <a:t>tsp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1074" y="1765157"/>
            <a:ext cx="638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</a:t>
            </a:r>
            <a:r>
              <a:rPr lang="en-US" sz="4000" dirty="0" smtClean="0"/>
              <a:t>(</a:t>
            </a:r>
            <a:r>
              <a:rPr lang="en-US" sz="4000" dirty="0" err="1" smtClean="0"/>
              <a:t>t|z</a:t>
            </a:r>
            <a:r>
              <a:rPr lang="en-US" sz="4000" baseline="-25000" dirty="0" err="1" smtClean="0"/>
              <a:t>ijk</a:t>
            </a:r>
            <a:r>
              <a:rPr lang="en-US" sz="4000" dirty="0"/>
              <a:t>)</a:t>
            </a:r>
            <a:r>
              <a:rPr lang="en-US" sz="4000" dirty="0" smtClean="0"/>
              <a:t> =h</a:t>
            </a:r>
            <a:r>
              <a:rPr lang="en-US" sz="4000" baseline="-25000" dirty="0" smtClean="0"/>
              <a:t>o</a:t>
            </a:r>
            <a:r>
              <a:rPr lang="en-US" sz="4000" dirty="0" smtClean="0"/>
              <a:t>(t) </a:t>
            </a:r>
            <a:r>
              <a:rPr lang="en-US" sz="4000" dirty="0" err="1" smtClean="0"/>
              <a:t>exp</a:t>
            </a:r>
            <a:r>
              <a:rPr lang="en-US" sz="4000" dirty="0" smtClean="0"/>
              <a:t>(u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  <a:r>
              <a:rPr lang="en-US" sz="4000" dirty="0" smtClean="0"/>
              <a:t>)</a:t>
            </a:r>
            <a:endParaRPr lang="en-US" sz="4000" baseline="-250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Cox regression</a:t>
            </a:r>
          </a:p>
          <a:p>
            <a:r>
              <a:rPr lang="en-US" dirty="0" smtClean="0"/>
              <a:t>Pick max log hazard ratio </a:t>
            </a:r>
            <a:r>
              <a:rPr lang="en-US" dirty="0"/>
              <a:t>|</a:t>
            </a:r>
            <a:r>
              <a:rPr lang="en-US" dirty="0" err="1"/>
              <a:t>û</a:t>
            </a:r>
            <a:r>
              <a:rPr lang="en-US" dirty="0"/>
              <a:t>/</a:t>
            </a:r>
            <a:r>
              <a:rPr lang="en-US" dirty="0" err="1"/>
              <a:t>s.e.</a:t>
            </a:r>
            <a:r>
              <a:rPr lang="en-US" dirty="0"/>
              <a:t>(</a:t>
            </a:r>
            <a:r>
              <a:rPr lang="en-US" dirty="0" err="1"/>
              <a:t>û</a:t>
            </a:r>
            <a:r>
              <a:rPr lang="en-US" dirty="0"/>
              <a:t>)</a:t>
            </a:r>
            <a:r>
              <a:rPr lang="en-US" dirty="0" smtClean="0"/>
              <a:t>|</a:t>
            </a:r>
          </a:p>
          <a:p>
            <a:r>
              <a:rPr lang="en-US" dirty="0" smtClean="0"/>
              <a:t>Alternatives – max </a:t>
            </a:r>
            <a:r>
              <a:rPr lang="en-US" dirty="0" err="1" smtClean="0"/>
              <a:t>logrank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0621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comparison</a:t>
            </a:r>
            <a:endParaRPr lang="en-US" dirty="0"/>
          </a:p>
        </p:txBody>
      </p:sp>
      <p:pic>
        <p:nvPicPr>
          <p:cNvPr id="7" name="Picture 6" descr="Screen Shot 2013-08-11 at 5.28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151699"/>
            <a:ext cx="4460823" cy="3322072"/>
          </a:xfrm>
          <a:prstGeom prst="rect">
            <a:avLst/>
          </a:prstGeom>
        </p:spPr>
      </p:pic>
      <p:pic>
        <p:nvPicPr>
          <p:cNvPr id="8" name="Picture 7" descr="Screen Shot 2013-08-11 at 5.27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9754"/>
            <a:ext cx="4572000" cy="346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000" y="1467759"/>
            <a:ext cx="8626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ktsp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4635" y="1468973"/>
            <a:ext cx="2280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mammaprint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1634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iom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Content Placeholder 3" descr="Screen Shot 2013-02-27 at 10.58.50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194" r="-15194"/>
          <a:stretch>
            <a:fillRect/>
          </a:stretch>
        </p:blipFill>
        <p:spPr>
          <a:xfrm>
            <a:off x="457200" y="1977906"/>
            <a:ext cx="8229600" cy="4525963"/>
          </a:xfrm>
        </p:spPr>
      </p:pic>
      <p:pic>
        <p:nvPicPr>
          <p:cNvPr id="5" name="Picture 4" descr="Screen Shot 2013-02-27 at 11.00.0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12" y="274638"/>
            <a:ext cx="4615522" cy="17032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3188" y="4577195"/>
            <a:ext cx="6532267" cy="123529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07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Methods </a:t>
            </a:r>
            <a:r>
              <a:rPr lang="en-US" dirty="0" smtClean="0"/>
              <a:t>for going from data to signature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Can/should we make this automatic?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8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58" y="274638"/>
            <a:ext cx="854568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1000 genomes </a:t>
            </a:r>
            <a:r>
              <a:rPr lang="en-US" dirty="0" err="1" smtClean="0"/>
              <a:t>exome</a:t>
            </a:r>
            <a:r>
              <a:rPr lang="en-US" dirty="0" smtClean="0"/>
              <a:t> coverage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quantile</a:t>
            </a:r>
            <a:r>
              <a:rPr lang="en-US" dirty="0" smtClean="0"/>
              <a:t> normalized)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89455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40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89455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801934" y="3267524"/>
            <a:ext cx="6884866" cy="1823734"/>
          </a:xfrm>
          <a:prstGeom prst="rect">
            <a:avLst/>
          </a:prstGeom>
          <a:noFill/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6209" y="1524000"/>
            <a:ext cx="4146619" cy="646331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Higher coverage on certain days, even after normalization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0"/>
          </p:cNvCxnSpPr>
          <p:nvPr/>
        </p:nvCxnSpPr>
        <p:spPr>
          <a:xfrm rot="5400000">
            <a:off x="5498347" y="1916351"/>
            <a:ext cx="1097193" cy="1605152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2133600" y="31242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3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3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81757" y="1102167"/>
            <a:ext cx="24052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We observe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</p:cNvCxnSpPr>
          <p:nvPr/>
        </p:nvCxnSpPr>
        <p:spPr>
          <a:xfrm rot="5400000">
            <a:off x="2081157" y="1504980"/>
            <a:ext cx="375073" cy="831330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6141" y="2237276"/>
            <a:ext cx="2170062" cy="3744137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/>
          <p:cNvCxnSpPr>
            <a:stCxn id="37" idx="2"/>
            <a:endCxn id="17" idx="0"/>
          </p:cNvCxnSpPr>
          <p:nvPr/>
        </p:nvCxnSpPr>
        <p:spPr>
          <a:xfrm rot="16200000" flipH="1">
            <a:off x="3090587" y="1326880"/>
            <a:ext cx="622749" cy="1435206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30175" y="2429905"/>
            <a:ext cx="1544423" cy="1046174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83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9565" y="1102166"/>
            <a:ext cx="40241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2"/>
                </a:solidFill>
                <a:latin typeface="Gill Sans"/>
              </a:rPr>
              <a:t>We want to estimate</a:t>
            </a:r>
            <a:endParaRPr lang="en-US" sz="3500" dirty="0">
              <a:solidFill>
                <a:schemeClr val="accent2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  <a:endCxn id="20" idx="0"/>
          </p:cNvCxnSpPr>
          <p:nvPr/>
        </p:nvCxnSpPr>
        <p:spPr>
          <a:xfrm rot="16200000" flipH="1">
            <a:off x="6069729" y="1795013"/>
            <a:ext cx="609948" cy="486137"/>
          </a:xfrm>
          <a:prstGeom prst="line">
            <a:avLst/>
          </a:prstGeom>
          <a:ln w="63500">
            <a:solidFill>
              <a:schemeClr val="accent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9580" y="2429905"/>
            <a:ext cx="1544423" cy="1046174"/>
          </a:xfrm>
          <a:prstGeom prst="rect">
            <a:avLst/>
          </a:prstGeom>
          <a:noFill/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991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199" y="4722173"/>
            <a:ext cx="1779003" cy="1042130"/>
          </a:xfrm>
          <a:prstGeom prst="rect">
            <a:avLst/>
          </a:prstGeom>
          <a:noFill/>
          <a:ln w="635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TextBox 38"/>
          <p:cNvSpPr txBox="1"/>
          <p:nvPr/>
        </p:nvSpPr>
        <p:spPr>
          <a:xfrm>
            <a:off x="1000980" y="6115658"/>
            <a:ext cx="6301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latin typeface="Gill Sans"/>
              </a:rPr>
              <a:t>We need to find this part of the matrix</a:t>
            </a:r>
            <a:endParaRPr lang="en-US" sz="3000" dirty="0">
              <a:solidFill>
                <a:schemeClr val="tx2"/>
              </a:solidFill>
              <a:latin typeface="Gill Sans"/>
            </a:endParaRPr>
          </a:p>
        </p:txBody>
      </p:sp>
      <p:cxnSp>
        <p:nvCxnSpPr>
          <p:cNvPr id="40" name="Straight Connector 39"/>
          <p:cNvCxnSpPr>
            <a:stCxn id="39" idx="0"/>
          </p:cNvCxnSpPr>
          <p:nvPr/>
        </p:nvCxnSpPr>
        <p:spPr>
          <a:xfrm flipH="1" flipV="1">
            <a:off x="1348064" y="5764302"/>
            <a:ext cx="2803779" cy="351356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3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5" descr="heatmap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71600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7" descr="weights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140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10" descr="trueg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12" descr="ghat0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69641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69642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352168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 descr="heatmap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71600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10" descr="trueg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12" descr="ghat0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8" descr="weights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5400000">
            <a:off x="4099084" y="4930617"/>
            <a:ext cx="740093" cy="198882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106900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12" descr="ghat0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8" descr="weights2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5400000">
            <a:off x="2144554" y="4827747"/>
            <a:ext cx="740093" cy="24688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687" name="Picture 9" descr="heatmap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26319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we all know</a:t>
            </a:r>
            <a:endParaRPr lang="en-US" dirty="0"/>
          </a:p>
        </p:txBody>
      </p:sp>
      <p:pic>
        <p:nvPicPr>
          <p:cNvPr id="9" name="Content Placeholder 8" descr="Screen Shot 2013-08-07 at 11.46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20" b="-21220"/>
          <a:stretch>
            <a:fillRect/>
          </a:stretch>
        </p:blipFill>
        <p:spPr>
          <a:xfrm>
            <a:off x="457200" y="103243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5290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8" descr="weights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16200000" flipH="1">
            <a:off x="3001804" y="3970497"/>
            <a:ext cx="740093" cy="41833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710" name="Picture 9" descr="heatmap2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1" name="Picture 15" descr="ghat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215358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9" descr="heatmap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15" descr="ghat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8" name="Picture 12" descr="weights3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rved Left Arrow 13"/>
          <p:cNvSpPr/>
          <p:nvPr/>
        </p:nvSpPr>
        <p:spPr>
          <a:xfrm rot="5400000">
            <a:off x="4099084" y="4930617"/>
            <a:ext cx="740093" cy="198882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98330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15" descr="gha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12" descr="weights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urved Left Arrow 14"/>
          <p:cNvSpPr/>
          <p:nvPr/>
        </p:nvSpPr>
        <p:spPr>
          <a:xfrm rot="5400000">
            <a:off x="2144554" y="4827747"/>
            <a:ext cx="740093" cy="24688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4763" name="Picture 20" descr="heatmap3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325603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12" descr="weights3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5" name="Picture 20" descr="heatmap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6" name="Picture 12" descr="ghat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rved Left Arrow 13"/>
          <p:cNvSpPr/>
          <p:nvPr/>
        </p:nvSpPr>
        <p:spPr>
          <a:xfrm rot="16200000" flipH="1">
            <a:off x="3001804" y="3970497"/>
            <a:ext cx="740093" cy="41833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179615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affects prediction</a:t>
            </a:r>
            <a:endParaRPr lang="en-US" dirty="0"/>
          </a:p>
        </p:txBody>
      </p:sp>
      <p:pic>
        <p:nvPicPr>
          <p:cNvPr id="4" name="Content Placeholder 3" descr="Screen shot 2012-06-25 at 9.52.47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8845" r="-884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6332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affects prediction</a:t>
            </a:r>
            <a:endParaRPr lang="en-US" dirty="0"/>
          </a:p>
        </p:txBody>
      </p:sp>
      <p:pic>
        <p:nvPicPr>
          <p:cNvPr id="4" name="Content Placeholder 3" descr="Screen shot 2012-06-25 at 9.52.30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2932" b="-1293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75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rocedure lockdown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9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ocking down procedures</a:t>
            </a:r>
            <a:endParaRPr lang="en-US" dirty="0"/>
          </a:p>
        </p:txBody>
      </p:sp>
      <p:pic>
        <p:nvPicPr>
          <p:cNvPr id="4" name="Content Placeholder 3" descr="Screen Shot 2013-02-27 at 10.49.49 AM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7" r="4397" b="47108"/>
          <a:stretch/>
        </p:blipFill>
        <p:spPr>
          <a:xfrm>
            <a:off x="1562327" y="1417638"/>
            <a:ext cx="6019346" cy="4900706"/>
          </a:xfrm>
        </p:spPr>
      </p:pic>
    </p:spTree>
    <p:extLst>
      <p:ext uri="{BB962C8B-B14F-4D97-AF65-F5344CB8AC3E}">
        <p14:creationId xmlns:p14="http://schemas.microsoft.com/office/powerpoint/2010/main" val="87027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“freezing” preprocessing</a:t>
            </a:r>
            <a:endParaRPr lang="en-US" dirty="0"/>
          </a:p>
        </p:txBody>
      </p:sp>
      <p:pic>
        <p:nvPicPr>
          <p:cNvPr id="4" name="Picture 3" descr="Screen Shot 2013-08-11 at 7.3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486"/>
            <a:ext cx="9051370" cy="4100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2588" y="639974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Piccolo et al. </a:t>
            </a:r>
            <a:r>
              <a:rPr lang="en-US" i="1" dirty="0" smtClean="0">
                <a:solidFill>
                  <a:srgbClr val="0A1E5F"/>
                </a:solidFill>
              </a:rPr>
              <a:t>Genomics 2013</a:t>
            </a:r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6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298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reprocess all together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d.e</a:t>
            </a:r>
            <a:r>
              <a:rPr lang="en-US" dirty="0" smtClean="0"/>
              <a:t>. on only first 50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36374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6"/>
            <a:ext cx="2590980" cy="247972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449549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6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ranks of de genes</a:t>
            </a:r>
            <a:endParaRPr lang="en-US" dirty="0"/>
          </a:p>
        </p:txBody>
      </p:sp>
      <p:pic>
        <p:nvPicPr>
          <p:cNvPr id="4" name="Content Placeholder 3" descr="ra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>
          <a:xfrm>
            <a:off x="0" y="1118818"/>
            <a:ext cx="9358606" cy="5146873"/>
          </a:xfrm>
        </p:spPr>
      </p:pic>
    </p:spTree>
    <p:extLst>
      <p:ext uri="{BB962C8B-B14F-4D97-AF65-F5344CB8AC3E}">
        <p14:creationId xmlns:p14="http://schemas.microsoft.com/office/powerpoint/2010/main" val="424766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hange in top 100 coefficients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2708" y="1503670"/>
            <a:ext cx="5644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(coeff50 – coeff50+1)/</a:t>
            </a:r>
            <a:r>
              <a:rPr lang="en-US" sz="3000" dirty="0" err="1" smtClean="0">
                <a:solidFill>
                  <a:srgbClr val="0A1E5F"/>
                </a:solidFill>
              </a:rPr>
              <a:t>s.e.</a:t>
            </a:r>
            <a:r>
              <a:rPr lang="en-US" sz="3000" dirty="0" smtClean="0">
                <a:solidFill>
                  <a:srgbClr val="0A1E5F"/>
                </a:solidFill>
              </a:rPr>
              <a:t>(coeff50)</a:t>
            </a:r>
          </a:p>
        </p:txBody>
      </p:sp>
      <p:pic>
        <p:nvPicPr>
          <p:cNvPr id="7" name="Picture 6" descr="coe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21" y="1960101"/>
            <a:ext cx="4628958" cy="4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</a:t>
            </a:r>
            <a:r>
              <a:rPr lang="en-US" sz="3500" dirty="0" smtClean="0"/>
              <a:t>ost batch corrections are population level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6716" y="1561356"/>
            <a:ext cx="539008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 smtClean="0">
              <a:solidFill>
                <a:schemeClr val="accent3"/>
              </a:solidFill>
              <a:latin typeface="Gill Sans"/>
            </a:endParaRPr>
          </a:p>
          <a:p>
            <a:pPr marL="0" lvl="2"/>
            <a:r>
              <a:rPr lang="en-US" sz="2500" dirty="0" smtClean="0">
                <a:latin typeface="Gill Sans"/>
                <a:cs typeface="Gill Sans"/>
              </a:rPr>
              <a:t>Johnson et al. 2007, Walker et al. 2008, </a:t>
            </a:r>
            <a:r>
              <a:rPr lang="en-US" sz="2500" dirty="0" err="1" smtClean="0">
                <a:latin typeface="Gill Sans"/>
                <a:cs typeface="Gill Sans"/>
              </a:rPr>
              <a:t>Scharpf</a:t>
            </a:r>
            <a:r>
              <a:rPr lang="en-US" sz="2500" dirty="0" smtClean="0">
                <a:latin typeface="Gill Sans"/>
                <a:cs typeface="Gill Sans"/>
              </a:rPr>
              <a:t> et al. 2010, Leek and Storey 2007, 2008, Kang et al. 2008, </a:t>
            </a:r>
            <a:r>
              <a:rPr lang="en-US" sz="2500" dirty="0" err="1" smtClean="0">
                <a:latin typeface="Gill Sans"/>
                <a:cs typeface="Gill Sans"/>
              </a:rPr>
              <a:t>Friguet</a:t>
            </a:r>
            <a:r>
              <a:rPr lang="en-US" sz="2500" dirty="0" smtClean="0">
                <a:latin typeface="Gill Sans"/>
                <a:cs typeface="Gill Sans"/>
              </a:rPr>
              <a:t> et al. 2010, </a:t>
            </a:r>
            <a:r>
              <a:rPr lang="en-US" sz="2500" dirty="0" err="1" smtClean="0">
                <a:latin typeface="Gill Sans"/>
                <a:cs typeface="Gill Sans"/>
              </a:rPr>
              <a:t>Stegle</a:t>
            </a:r>
            <a:r>
              <a:rPr lang="en-US" sz="2500" dirty="0" smtClean="0">
                <a:latin typeface="Gill Sans"/>
                <a:cs typeface="Gill Sans"/>
              </a:rPr>
              <a:t> et al. 2010, Gagnon-</a:t>
            </a:r>
            <a:r>
              <a:rPr lang="en-US" sz="2500" dirty="0" err="1" smtClean="0">
                <a:latin typeface="Gill Sans"/>
                <a:cs typeface="Gill Sans"/>
              </a:rPr>
              <a:t>Bartsch</a:t>
            </a:r>
            <a:r>
              <a:rPr lang="en-US" sz="2500" dirty="0" smtClean="0">
                <a:latin typeface="Gill Sans"/>
                <a:cs typeface="Gill Sans"/>
              </a:rPr>
              <a:t> and Speed 2011, Sun et al. 2011, Jacob et al. 2012, </a:t>
            </a:r>
            <a:r>
              <a:rPr lang="en-US" sz="2500" dirty="0" err="1" smtClean="0">
                <a:latin typeface="Gill Sans"/>
                <a:cs typeface="Gill Sans"/>
              </a:rPr>
              <a:t>Mostavi</a:t>
            </a:r>
            <a:r>
              <a:rPr lang="en-US" sz="2500" dirty="0" smtClean="0">
                <a:latin typeface="Gill Sans"/>
                <a:cs typeface="Gill Sans"/>
              </a:rPr>
              <a:t> et al. 2013 …</a:t>
            </a:r>
          </a:p>
          <a:p>
            <a:pPr marL="0" lvl="2"/>
            <a:endParaRPr lang="en-US" dirty="0" smtClean="0">
              <a:latin typeface="Gill Sans"/>
            </a:endParaRPr>
          </a:p>
          <a:p>
            <a:endParaRPr lang="en-US" sz="3500" dirty="0" smtClean="0">
              <a:solidFill>
                <a:schemeClr val="accent3"/>
              </a:solidFill>
              <a:latin typeface="Gill Sans"/>
            </a:endParaRPr>
          </a:p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	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526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 building a </a:t>
            </a:r>
            <a:r>
              <a:rPr lang="en-US" dirty="0" smtClean="0"/>
              <a:t>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329505" y="3403286"/>
            <a:ext cx="182881" cy="1027139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53835" y="1326864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3804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–applying a 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7517" y="1303708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7329505" y="3395582"/>
            <a:ext cx="182881" cy="103484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4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16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1341" y="2173490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9597" y="2175050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2687" y="2168699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46925" y="2173490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7691" y="2716442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8243" y="2716442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17691" y="3600050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 rot="16200000">
            <a:off x="562555" y="3862979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 rot="16200000">
            <a:off x="832790" y="4402028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256680" y="4401234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789597" y="2182755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95139" y="2050402"/>
            <a:ext cx="35488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1 </a:t>
            </a:r>
            <a:r>
              <a:rPr lang="en-US" sz="2500" dirty="0" smtClean="0">
                <a:latin typeface="Gill Sans"/>
              </a:rPr>
              <a:t>Estimate weights, batch, and batch coefficients from the training set or another suitable database using</a:t>
            </a:r>
          </a:p>
          <a:p>
            <a:r>
              <a:rPr lang="en-US" sz="2500" dirty="0" smtClean="0">
                <a:latin typeface="Gill Sans"/>
              </a:rPr>
              <a:t>population level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.</a:t>
            </a:r>
          </a:p>
          <a:p>
            <a:endParaRPr lang="en-US" dirty="0">
              <a:solidFill>
                <a:srgbClr val="429DDE"/>
              </a:solidFill>
              <a:latin typeface="Gill San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2564713" y="222300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2564713" y="4143022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 rot="16200000">
            <a:off x="3461664" y="2270761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 rot="16200000">
            <a:off x="3706045" y="2815192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 rot="16200000">
            <a:off x="3159255" y="2810430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Curved Down Arrow 29"/>
          <p:cNvSpPr/>
          <p:nvPr/>
        </p:nvSpPr>
        <p:spPr>
          <a:xfrm flipV="1">
            <a:off x="789596" y="5669706"/>
            <a:ext cx="3170815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490953" y="2221306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4490953" y="2768994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3562741" y="4267588"/>
            <a:ext cx="304800" cy="2325741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9" name="TextBox 28"/>
          <p:cNvSpPr txBox="1"/>
          <p:nvPr/>
        </p:nvSpPr>
        <p:spPr>
          <a:xfrm>
            <a:off x="2004212" y="65027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Gill Sans"/>
                <a:cs typeface="Gill Sans"/>
              </a:rPr>
              <a:t>sva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153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2 </a:t>
            </a:r>
            <a:r>
              <a:rPr lang="en-US" sz="2500" dirty="0" smtClean="0">
                <a:latin typeface="Gill Sans"/>
              </a:rPr>
              <a:t>Regress batch effects from the genomic data.</a:t>
            </a: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2197475" y="2150605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3208077" y="1682970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 rot="16200000">
            <a:off x="3443298" y="217533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 rot="16200000">
            <a:off x="3015913" y="217057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197475" y="2698293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1047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−</a:t>
            </a:r>
            <a:endParaRPr lang="en-US" sz="4000" dirty="0">
              <a:latin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31589" y="2942139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3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4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5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4285452" y="2182755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4285452" y="2182755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 rot="16200000">
            <a:off x="4806783" y="1116199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5105351" y="1413134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313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99340" y="2186021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299340" y="2186021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 rot="16200000">
            <a:off x="820671" y="1119465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 rot="16200000">
            <a:off x="1119239" y="1416400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3 </a:t>
            </a:r>
            <a:r>
              <a:rPr lang="en-US" sz="2500" dirty="0" smtClean="0">
                <a:latin typeface="Gill Sans"/>
              </a:rPr>
              <a:t>Build a predictor</a:t>
            </a:r>
          </a:p>
          <a:p>
            <a:r>
              <a:rPr lang="en-US" sz="2500" dirty="0" smtClean="0">
                <a:latin typeface="Gill Sans"/>
              </a:rPr>
              <a:t>on the clean data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675992" y="1451979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2675992" y="1451979"/>
            <a:ext cx="191619" cy="966596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065035" y="2418574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4"/>
          <p:cNvSpPr>
            <a:spLocks noChangeArrowheads="1"/>
          </p:cNvSpPr>
          <p:nvPr/>
        </p:nvSpPr>
        <p:spPr bwMode="auto">
          <a:xfrm rot="16200000">
            <a:off x="3931073" y="2329331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78307" y="3385576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065035" y="4211955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 rot="16200000">
            <a:off x="3931073" y="4122712"/>
            <a:ext cx="274320" cy="178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8" name="Curved Down Arrow 67"/>
          <p:cNvSpPr/>
          <p:nvPr/>
        </p:nvSpPr>
        <p:spPr>
          <a:xfrm flipV="1">
            <a:off x="789597" y="5669706"/>
            <a:ext cx="2841110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ight Brace 68"/>
          <p:cNvSpPr/>
          <p:nvPr/>
        </p:nvSpPr>
        <p:spPr>
          <a:xfrm rot="5400000">
            <a:off x="3311022" y="4519307"/>
            <a:ext cx="304799" cy="1822303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TextBox 18"/>
          <p:cNvSpPr txBox="1"/>
          <p:nvPr/>
        </p:nvSpPr>
        <p:spPr>
          <a:xfrm>
            <a:off x="3519492" y="5815421"/>
            <a:ext cx="335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Your favorite prediction algorithm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4244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9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5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52493" y="2050402"/>
            <a:ext cx="289150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4 </a:t>
            </a:r>
            <a:r>
              <a:rPr lang="en-US" sz="2500" dirty="0" smtClean="0">
                <a:latin typeface="Gill Sans"/>
              </a:rPr>
              <a:t>Append the new sample to the database. Weight by the probability</a:t>
            </a:r>
          </a:p>
          <a:p>
            <a:r>
              <a:rPr lang="en-US" sz="2500" dirty="0" smtClean="0">
                <a:latin typeface="Gill Sans"/>
              </a:rPr>
              <a:t>weights from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 and estimate batch for the new sample.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673329" y="218275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673330" y="2731662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1673331" y="218754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673329" y="4110989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2214426" y="2193502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2214426" y="4113515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39409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×</a:t>
            </a:r>
            <a:endParaRPr lang="en-US" sz="4000" dirty="0">
              <a:latin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820800" y="2202858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3" name="Rectangle 15"/>
          <p:cNvSpPr>
            <a:spLocks noChangeArrowheads="1"/>
          </p:cNvSpPr>
          <p:nvPr/>
        </p:nvSpPr>
        <p:spPr bwMode="auto">
          <a:xfrm rot="16200000">
            <a:off x="3072014" y="389234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 rot="16200000">
            <a:off x="3342249" y="443139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 rot="16200000">
            <a:off x="2766139" y="443060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4182788" y="2212123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182788" y="4140357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98961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71" name="Curved Down Arrow 70"/>
          <p:cNvSpPr/>
          <p:nvPr/>
        </p:nvSpPr>
        <p:spPr>
          <a:xfrm flipV="1">
            <a:off x="3509781" y="5153638"/>
            <a:ext cx="1976484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5889577" y="3169870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39280" y="5451460"/>
            <a:ext cx="25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SVD of combined matrix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 rot="16200000">
            <a:off x="5084106" y="268226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 rot="16200000">
            <a:off x="5319327" y="317463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 rot="16200000">
            <a:off x="4891942" y="316987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25537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79675" y="2050402"/>
            <a:ext cx="354886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5 </a:t>
            </a:r>
            <a:r>
              <a:rPr lang="en-US" sz="2500" dirty="0" smtClean="0">
                <a:latin typeface="Gill Sans"/>
              </a:rPr>
              <a:t>Apply the </a:t>
            </a:r>
          </a:p>
          <a:p>
            <a:r>
              <a:rPr lang="en-US" sz="2500" dirty="0" smtClean="0">
                <a:latin typeface="Gill Sans"/>
              </a:rPr>
              <a:t>coefficients estimated </a:t>
            </a:r>
          </a:p>
          <a:p>
            <a:r>
              <a:rPr lang="en-US" sz="2500" dirty="0" smtClean="0">
                <a:latin typeface="Gill Sans"/>
              </a:rPr>
              <a:t>from the database, subtract the batch effect,</a:t>
            </a:r>
          </a:p>
          <a:p>
            <a:r>
              <a:rPr lang="en-US" sz="2500" dirty="0" smtClean="0">
                <a:latin typeface="Gill Sans"/>
              </a:rPr>
              <a:t>and apply the classifier.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311341" y="216869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311342" y="2717606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311343" y="2173490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11341" y="4096933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1612698" y="2203977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1029123" y="2184024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029123" y="2731712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688" y="2943370"/>
            <a:ext cx="350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-</a:t>
            </a:r>
            <a:endParaRPr lang="en-US" sz="4000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32196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2491746" y="2202386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2491747" y="2202387"/>
            <a:ext cx="182880" cy="141729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923920" y="3429000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3841831" y="3328902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75221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831533" y="1357313"/>
            <a:ext cx="3574733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No 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82949" name="Text Box 6"/>
          <p:cNvSpPr txBox="1">
            <a:spLocks noChangeArrowheads="1"/>
          </p:cNvSpPr>
          <p:nvPr/>
        </p:nvSpPr>
        <p:spPr bwMode="auto">
          <a:xfrm>
            <a:off x="4957763" y="1357313"/>
            <a:ext cx="357330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pic>
        <p:nvPicPr>
          <p:cNvPr id="82950" name="Picture 7"/>
          <p:cNvPicPr>
            <a:picLocks noChangeAspect="1" noChangeArrowheads="1"/>
          </p:cNvPicPr>
          <p:nvPr/>
        </p:nvPicPr>
        <p:blipFill>
          <a:blip r:embed="rId2"/>
          <a:srcRect l="4112" b="15475"/>
          <a:stretch>
            <a:fillRect/>
          </a:stretch>
        </p:blipFill>
        <p:spPr bwMode="auto">
          <a:xfrm>
            <a:off x="800100" y="1774508"/>
            <a:ext cx="7895273" cy="391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1" name="TextBox 6"/>
          <p:cNvSpPr txBox="1">
            <a:spLocks noChangeArrowheads="1"/>
          </p:cNvSpPr>
          <p:nvPr/>
        </p:nvSpPr>
        <p:spPr bwMode="auto">
          <a:xfrm rot="-5400000">
            <a:off x="3493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2" name="TextBox 7"/>
          <p:cNvSpPr txBox="1">
            <a:spLocks noChangeArrowheads="1"/>
          </p:cNvSpPr>
          <p:nvPr/>
        </p:nvSpPr>
        <p:spPr bwMode="auto">
          <a:xfrm rot="-5400000">
            <a:off x="44641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3" name="TextBox 8"/>
          <p:cNvSpPr txBox="1">
            <a:spLocks noChangeArrowheads="1"/>
          </p:cNvSpPr>
          <p:nvPr/>
        </p:nvSpPr>
        <p:spPr bwMode="auto">
          <a:xfrm>
            <a:off x="219456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82954" name="TextBox 9"/>
          <p:cNvSpPr txBox="1">
            <a:spLocks noChangeArrowheads="1"/>
          </p:cNvSpPr>
          <p:nvPr/>
        </p:nvSpPr>
        <p:spPr bwMode="auto">
          <a:xfrm>
            <a:off x="635508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imulated example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573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Screen Shot 2013-08-07 at 3.42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5" b="43125"/>
          <a:stretch>
            <a:fillRect/>
          </a:stretch>
        </p:blipFill>
        <p:spPr/>
      </p:pic>
      <p:pic>
        <p:nvPicPr>
          <p:cNvPr id="5" name="Picture 4" descr="Screen Shot 2013-08-07 at 3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3" y="1292949"/>
            <a:ext cx="7367485" cy="483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84334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this?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all this?</a:t>
            </a:r>
            <a:endParaRPr lang="en-US" dirty="0"/>
          </a:p>
        </p:txBody>
      </p:sp>
      <p:pic>
        <p:nvPicPr>
          <p:cNvPr id="4" name="Content Placeholder 3" descr="Screen Shot 2013-08-07 at 1.26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620000" y="5393765"/>
            <a:ext cx="1284941" cy="73239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9240" y="6405481"/>
            <a:ext cx="564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Supplement to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63581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“hacking” statistics</a:t>
            </a:r>
            <a:endParaRPr lang="en-US" dirty="0"/>
          </a:p>
        </p:txBody>
      </p:sp>
      <p:pic>
        <p:nvPicPr>
          <p:cNvPr id="4" name="Content Placeholder 3" descr="Screen Shot 2013-08-07 at 3.25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5" b="-18745"/>
          <a:stretch>
            <a:fillRect/>
          </a:stretch>
        </p:blipFill>
        <p:spPr>
          <a:xfrm>
            <a:off x="457200" y="119678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77871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lonely </a:t>
            </a:r>
            <a:r>
              <a:rPr lang="en-US" dirty="0" err="1" smtClean="0"/>
              <a:t>bioinformatician</a:t>
            </a:r>
            <a:endParaRPr lang="en-US" dirty="0"/>
          </a:p>
        </p:txBody>
      </p:sp>
      <p:pic>
        <p:nvPicPr>
          <p:cNvPr id="4" name="Content Placeholder 3" descr="Screen Shot 2013-08-09 at 9.10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8" b="-465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515367" y="6292334"/>
            <a:ext cx="2113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/10vS1yt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5229412"/>
            <a:ext cx="8387976" cy="77694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easily happen</a:t>
            </a:r>
            <a:endParaRPr lang="en-US" dirty="0"/>
          </a:p>
        </p:txBody>
      </p:sp>
      <p:pic>
        <p:nvPicPr>
          <p:cNvPr id="4" name="Content Placeholder 3" descr="Screen Shot 2013-08-09 at 9.20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3283040" y="62773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/OgW3xv</a:t>
            </a:r>
          </a:p>
        </p:txBody>
      </p:sp>
    </p:spTree>
    <p:extLst>
      <p:ext uri="{BB962C8B-B14F-4D97-AF65-F5344CB8AC3E}">
        <p14:creationId xmlns:p14="http://schemas.microsoft.com/office/powerpoint/2010/main" val="348868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Picture 3" descr="Screen Shot 2013-08-09 at 10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" y="4034117"/>
            <a:ext cx="8565914" cy="1558739"/>
          </a:xfrm>
          <a:prstGeom prst="rect">
            <a:avLst/>
          </a:prstGeom>
        </p:spPr>
      </p:pic>
      <p:pic>
        <p:nvPicPr>
          <p:cNvPr id="5" name="Picture 4" descr="Screen Shot 2013-08-09 at 10.07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4" y="1706835"/>
            <a:ext cx="4753536" cy="1978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5559" y="6378707"/>
            <a:ext cx="37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Drinkel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Oganometalics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2013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71" y="4332941"/>
            <a:ext cx="8387976" cy="971177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oing the right direction</a:t>
            </a:r>
            <a:endParaRPr lang="en-US" dirty="0"/>
          </a:p>
        </p:txBody>
      </p:sp>
      <p:pic>
        <p:nvPicPr>
          <p:cNvPr id="4" name="Content Placeholder 3" descr="Screen Shot 2013-08-07 at 1.31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1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854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Content Placeholder 3" descr="Screen Shot 2013-08-14 at 1.46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01" b="-14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084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I’m sympathetic</a:t>
            </a:r>
            <a:endParaRPr lang="en-US" dirty="0"/>
          </a:p>
        </p:txBody>
      </p:sp>
      <p:pic>
        <p:nvPicPr>
          <p:cNvPr id="4" name="Content Placeholder 3" descr="Screen Shot 2013-08-14 at 1.54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b="503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418571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f you want your software used</a:t>
            </a:r>
            <a:endParaRPr lang="en-US" dirty="0"/>
          </a:p>
        </p:txBody>
      </p:sp>
      <p:pic>
        <p:nvPicPr>
          <p:cNvPr id="4" name="Content Placeholder 3" descr="Screen Shot 2013-08-14 at 1.20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>
            <a:fillRect/>
          </a:stretch>
        </p:blipFill>
        <p:spPr>
          <a:xfrm>
            <a:off x="203200" y="1417638"/>
            <a:ext cx="8826778" cy="4854388"/>
          </a:xfrm>
        </p:spPr>
      </p:pic>
      <p:sp>
        <p:nvSpPr>
          <p:cNvPr id="5" name="Rectangle 4"/>
          <p:cNvSpPr/>
          <p:nvPr/>
        </p:nvSpPr>
        <p:spPr>
          <a:xfrm>
            <a:off x="3443063" y="6344633"/>
            <a:ext cx="225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/17pGTRN</a:t>
            </a:r>
          </a:p>
        </p:txBody>
      </p:sp>
    </p:spTree>
    <p:extLst>
      <p:ext uri="{BB962C8B-B14F-4D97-AF65-F5344CB8AC3E}">
        <p14:creationId xmlns:p14="http://schemas.microsoft.com/office/powerpoint/2010/main" val="4025725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deterministic statistical machine for signature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Discovery CEL file directory</a:t>
            </a:r>
          </a:p>
          <a:p>
            <a:pPr lvl="1"/>
            <a:r>
              <a:rPr lang="en-US" dirty="0" smtClean="0"/>
              <a:t>Discovery META file</a:t>
            </a:r>
          </a:p>
          <a:p>
            <a:pPr lvl="2"/>
            <a:r>
              <a:rPr lang="en-US" dirty="0" smtClean="0"/>
              <a:t>Must have variables: outcome, </a:t>
            </a:r>
            <a:r>
              <a:rPr lang="en-US" dirty="0"/>
              <a:t>CEL </a:t>
            </a:r>
            <a:r>
              <a:rPr lang="en-US" dirty="0" smtClean="0"/>
              <a:t>names, (survival time)</a:t>
            </a:r>
          </a:p>
          <a:p>
            <a:pPr lvl="1"/>
            <a:r>
              <a:rPr lang="en-US" dirty="0" smtClean="0"/>
              <a:t>Validation </a:t>
            </a:r>
            <a:r>
              <a:rPr lang="en-US" dirty="0"/>
              <a:t>CEL file </a:t>
            </a:r>
            <a:r>
              <a:rPr lang="en-US" dirty="0" smtClean="0"/>
              <a:t>directory</a:t>
            </a:r>
          </a:p>
          <a:p>
            <a:pPr lvl="1"/>
            <a:r>
              <a:rPr lang="en-US" dirty="0" smtClean="0"/>
              <a:t>Validation META file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have variables: </a:t>
            </a:r>
            <a:r>
              <a:rPr lang="en-US" dirty="0" smtClean="0"/>
              <a:t>outcome, </a:t>
            </a:r>
            <a:r>
              <a:rPr lang="en-US" dirty="0"/>
              <a:t>CEL names, </a:t>
            </a:r>
            <a:r>
              <a:rPr lang="en-US" dirty="0" smtClean="0"/>
              <a:t>(</a:t>
            </a:r>
            <a:r>
              <a:rPr lang="en-US" dirty="0"/>
              <a:t>survival time)</a:t>
            </a:r>
          </a:p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R markdown file</a:t>
            </a:r>
          </a:p>
          <a:p>
            <a:pPr lvl="1"/>
            <a:r>
              <a:rPr lang="en-US" dirty="0" smtClean="0"/>
              <a:t>HTML report</a:t>
            </a:r>
          </a:p>
          <a:p>
            <a:pPr lvl="1"/>
            <a:r>
              <a:rPr lang="en-US" dirty="0" smtClean="0"/>
              <a:t>Locked down function</a:t>
            </a:r>
          </a:p>
          <a:p>
            <a:pPr lvl="1"/>
            <a:r>
              <a:rPr lang="en-US" dirty="0" smtClean="0"/>
              <a:t>Interactive personalized website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6562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teps in the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Load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Preprocess gene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Merge the phenotype +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Get batch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Check for study design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Perform </a:t>
            </a:r>
            <a:r>
              <a:rPr lang="en-US" sz="2500" dirty="0" err="1" smtClean="0"/>
              <a:t>fsva</a:t>
            </a:r>
            <a:endParaRPr lang="en-US" sz="2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Split training data set into discovery/test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Build predictor on discovery, try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Pick number of pairs based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Apply to validation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interactive visualization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9914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partial list of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– listed or scanned </a:t>
            </a:r>
          </a:p>
          <a:p>
            <a:r>
              <a:rPr lang="en-US" dirty="0" smtClean="0"/>
              <a:t>Normalization – platform dependent</a:t>
            </a:r>
          </a:p>
          <a:p>
            <a:r>
              <a:rPr lang="en-US" dirty="0" err="1" smtClean="0"/>
              <a:t>Rawfiles</a:t>
            </a:r>
            <a:r>
              <a:rPr lang="en-US" dirty="0" smtClean="0"/>
              <a:t> – naming convention</a:t>
            </a:r>
          </a:p>
          <a:p>
            <a:r>
              <a:rPr lang="en-US" dirty="0" smtClean="0"/>
              <a:t>Merging – filenames</a:t>
            </a:r>
          </a:p>
          <a:p>
            <a:r>
              <a:rPr lang="en-US" dirty="0" smtClean="0"/>
              <a:t>Naming survival variables</a:t>
            </a:r>
          </a:p>
          <a:p>
            <a:r>
              <a:rPr lang="en-US" dirty="0" err="1" smtClean="0"/>
              <a:t>Subsetting</a:t>
            </a:r>
            <a:r>
              <a:rPr lang="en-US" dirty="0" smtClean="0"/>
              <a:t> to which population?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5215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 must be outside my mind)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4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make it open?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 shot 2012-06-25 at 8.23.28 AM.png"/>
          <p:cNvPicPr>
            <a:picLocks noChangeAspect="1"/>
          </p:cNvPicPr>
          <p:nvPr/>
        </p:nvPicPr>
        <p:blipFill>
          <a:blip r:embed="rId2"/>
          <a:srcRect t="35523"/>
          <a:stretch>
            <a:fillRect/>
          </a:stretch>
        </p:blipFill>
        <p:spPr>
          <a:xfrm>
            <a:off x="2013342" y="1188800"/>
            <a:ext cx="5095091" cy="2536634"/>
          </a:xfrm>
          <a:prstGeom prst="rect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Content Placeholder 3" descr="Screen shot 2012-06-25 at 8.21.25 A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42" b="6154"/>
          <a:stretch>
            <a:fillRect/>
          </a:stretch>
        </p:blipFill>
        <p:spPr>
          <a:xfrm>
            <a:off x="1465812" y="4021798"/>
            <a:ext cx="6190152" cy="2259815"/>
          </a:xfr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441174" y="6301998"/>
            <a:ext cx="4261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http://simplystatistics.tumblr.com/post/19646774024/laws-of-nature-and-the-law-of-patents-supreme-court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761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 it while its 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53" y="1600200"/>
            <a:ext cx="8979647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va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://github.com/jtleek/</a:t>
            </a:r>
            <a:r>
              <a:rPr lang="en-US" dirty="0" smtClean="0"/>
              <a:t>sva</a:t>
            </a:r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dirty="0" err="1" smtClean="0"/>
              <a:t>spreg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err="1"/>
              <a:t>jtleek</a:t>
            </a:r>
            <a:r>
              <a:rPr lang="en-US" dirty="0" smtClean="0"/>
              <a:t>/</a:t>
            </a:r>
            <a:r>
              <a:rPr lang="en-US" dirty="0" err="1" smtClean="0"/>
              <a:t>tspreg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rdsmGeneSig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smtClean="0"/>
              <a:t>jtleek</a:t>
            </a:r>
            <a:r>
              <a:rPr lang="en-US" dirty="0"/>
              <a:t>/</a:t>
            </a:r>
            <a:r>
              <a:rPr lang="en-US" dirty="0" smtClean="0"/>
              <a:t>rdsmGeneSig</a:t>
            </a:r>
          </a:p>
          <a:p>
            <a:pPr marL="0" indent="0">
              <a:buNone/>
            </a:pPr>
            <a:r>
              <a:rPr lang="en-US" dirty="0" err="1" smtClean="0"/>
              <a:t>healthvis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dirty="0"/>
              <a:t>://</a:t>
            </a:r>
            <a:r>
              <a:rPr lang="en-US" dirty="0" err="1"/>
              <a:t>healthvis.org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64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845" y="1417638"/>
            <a:ext cx="3965390" cy="59658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sz="2500" u="sng" dirty="0" smtClean="0"/>
              <a:t>Leek Group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Hilary Parker (alum)</a:t>
            </a:r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Alyssa Frazee 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Prasad </a:t>
            </a:r>
            <a:r>
              <a:rPr lang="en-US" sz="2500" b="1" dirty="0" err="1" smtClean="0"/>
              <a:t>Patil</a:t>
            </a:r>
            <a:endParaRPr lang="en-US" sz="2500" b="1" dirty="0"/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Leo </a:t>
            </a:r>
            <a:r>
              <a:rPr lang="en-US" sz="2500" dirty="0" err="1" smtClean="0"/>
              <a:t>Collado</a:t>
            </a:r>
            <a:r>
              <a:rPr lang="en-US" sz="2500" dirty="0" smtClean="0"/>
              <a:t> Torres</a:t>
            </a:r>
          </a:p>
          <a:p>
            <a:pPr>
              <a:lnSpc>
                <a:spcPct val="80000"/>
              </a:lnSpc>
              <a:buNone/>
            </a:pPr>
            <a:endParaRPr lang="en-US" sz="25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>
                <a:latin typeface="Trebuchet MS"/>
                <a:cs typeface="Trebuchet MS"/>
              </a:rPr>
              <a:t>University of Maryland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err="1">
                <a:latin typeface="Trebuchet MS"/>
                <a:cs typeface="Trebuchet MS"/>
              </a:rPr>
              <a:t>Héctor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err="1">
                <a:latin typeface="Trebuchet MS"/>
                <a:cs typeface="Trebuchet MS"/>
              </a:rPr>
              <a:t>Corrada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smtClean="0">
                <a:latin typeface="Trebuchet MS"/>
                <a:cs typeface="Trebuchet MS"/>
              </a:rPr>
              <a:t>Bravo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Harvard</a:t>
            </a:r>
            <a:endParaRPr lang="en-US" sz="2500" dirty="0" smtClean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smtClean="0">
                <a:latin typeface="Trebuchet MS"/>
                <a:cs typeface="Trebuchet MS"/>
              </a:rPr>
              <a:t>Rafael Irizarry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err="1" smtClean="0">
                <a:latin typeface="Trebuchet MS"/>
                <a:cs typeface="Trebuchet MS"/>
              </a:rPr>
              <a:t>Lieber</a:t>
            </a:r>
            <a:r>
              <a:rPr lang="en-US" sz="2500" u="sng" dirty="0" smtClean="0">
                <a:latin typeface="Trebuchet MS"/>
                <a:cs typeface="Trebuchet MS"/>
              </a:rPr>
              <a:t> Institute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Andrew Jaffe</a:t>
            </a:r>
          </a:p>
          <a:p>
            <a:pPr>
              <a:buNone/>
            </a:pPr>
            <a:endParaRPr lang="en-US" sz="25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0235" y="1108763"/>
            <a:ext cx="3854825" cy="563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indent="-342900">
              <a:spcBef>
                <a:spcPct val="20000"/>
              </a:spcBef>
            </a:pP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u="sng" dirty="0">
                <a:solidFill>
                  <a:srgbClr val="0A1E5F"/>
                </a:solidFill>
                <a:latin typeface="Trebuchet MS"/>
                <a:cs typeface="Trebuchet MS"/>
              </a:rPr>
              <a:t>Hopkins</a:t>
            </a: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Kasper Hansen</a:t>
            </a:r>
            <a:endParaRPr lang="en-US" sz="5300" u="sng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Roger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Peng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Ben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Langmead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Sarven</a:t>
            </a: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Sabunicyan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Luigi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Donald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indent="-342900">
              <a:spcBef>
                <a:spcPct val="20000"/>
              </a:spcBef>
            </a:pPr>
            <a:endParaRPr lang="en-US" sz="5300" b="1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5300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5300" b="0" i="0" u="sng" strike="noStrike" kern="1200" cap="none" spc="0" normalizeH="0" baseline="0" noProof="0" dirty="0" smtClean="0">
                <a:ln>
                  <a:noFill/>
                </a:ln>
                <a:solidFill>
                  <a:srgbClr val="0A1E5F"/>
                </a:solidFill>
                <a:effectLst/>
                <a:uLnTx/>
                <a:uFillTx/>
                <a:latin typeface="Trebuchet MS"/>
                <a:cs typeface="Trebuchet MS"/>
              </a:rPr>
              <a:t>Funding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Amazon Web Services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Digital Science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NIH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CCNE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Hopkins </a:t>
            </a:r>
            <a:r>
              <a:rPr lang="en-US" sz="5300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inHealth</a:t>
            </a:r>
            <a:endParaRPr lang="en-US" sz="5300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 smtClean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157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reproducible research success story*</a:t>
            </a:r>
            <a:endParaRPr lang="en-US" dirty="0"/>
          </a:p>
        </p:txBody>
      </p:sp>
      <p:pic>
        <p:nvPicPr>
          <p:cNvPr id="5" name="Content Placeholder 4" descr="Screen Shot 2013-08-06 at 1.42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b="16245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1727197" y="5988986"/>
            <a:ext cx="8919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www.biomedcentral.com</a:t>
            </a:r>
            <a:r>
              <a:rPr lang="en-US" sz="1600" dirty="0"/>
              <a:t>/content/supplementary/1471-2164-14-336-s1.pdf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7197" y="6202638"/>
            <a:ext cx="64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astor.som.jhmi.edu</a:t>
            </a:r>
            <a:r>
              <a:rPr lang="en-US" sz="1600" dirty="0"/>
              <a:t>/~</a:t>
            </a:r>
            <a:r>
              <a:rPr lang="en-US" sz="1600" dirty="0" err="1"/>
              <a:t>marchion</a:t>
            </a:r>
            <a:r>
              <a:rPr lang="en-US" sz="1600" dirty="0"/>
              <a:t>//</a:t>
            </a:r>
            <a:r>
              <a:rPr lang="en-US" sz="1600" dirty="0" err="1"/>
              <a:t>breastTSP.html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088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data sets</a:t>
            </a:r>
            <a:endParaRPr lang="en-US" dirty="0"/>
          </a:p>
        </p:txBody>
      </p:sp>
      <p:pic>
        <p:nvPicPr>
          <p:cNvPr id="4" name="Content Placeholder 3" descr="Screen Shot 2013-08-15 at 9.28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r="1594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18234" y="6279766"/>
            <a:ext cx="539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astor.som.jhmi.edu</a:t>
            </a:r>
            <a:r>
              <a:rPr lang="en-US" dirty="0"/>
              <a:t>/~</a:t>
            </a:r>
            <a:r>
              <a:rPr lang="en-US" dirty="0" err="1"/>
              <a:t>marchion</a:t>
            </a:r>
            <a:r>
              <a:rPr lang="en-US" dirty="0"/>
              <a:t>//</a:t>
            </a:r>
            <a:r>
              <a:rPr lang="en-US" dirty="0" err="1"/>
              <a:t>breastTSP.html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err="1" smtClean="0">
            <a:solidFill>
              <a:srgbClr val="0A1E5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</TotalTime>
  <Words>1606</Words>
  <Application>Microsoft Macintosh PowerPoint</Application>
  <PresentationFormat>On-screen Show (4:3)</PresentationFormat>
  <Paragraphs>407</Paragraphs>
  <Slides>79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statistical processes for personalized medicine</vt:lpstr>
      <vt:lpstr>share my talk!</vt:lpstr>
      <vt:lpstr>take home messages</vt:lpstr>
      <vt:lpstr>an example we all know</vt:lpstr>
      <vt:lpstr>what were the problems?</vt:lpstr>
      <vt:lpstr>reproducibility</vt:lpstr>
      <vt:lpstr>going the right direction</vt:lpstr>
      <vt:lpstr>a reproducible research success story*</vt:lpstr>
      <vt:lpstr>mammaprint data sets</vt:lpstr>
      <vt:lpstr>transparency</vt:lpstr>
      <vt:lpstr>*</vt:lpstr>
      <vt:lpstr>a digression</vt:lpstr>
      <vt:lpstr>what were the problems?</vt:lpstr>
      <vt:lpstr>silly prediction rules</vt:lpstr>
      <vt:lpstr>potti prediction rules</vt:lpstr>
      <vt:lpstr>illusion of progress in ml</vt:lpstr>
      <vt:lpstr>one stupidly simple predictor</vt:lpstr>
      <vt:lpstr>comparably accurate</vt:lpstr>
      <vt:lpstr>some success</vt:lpstr>
      <vt:lpstr>top scoring pairs</vt:lpstr>
      <vt:lpstr>regression framework</vt:lpstr>
      <vt:lpstr>flip the regression</vt:lpstr>
      <vt:lpstr>tsp-regression algorithm</vt:lpstr>
      <vt:lpstr>a very successful genomic signature</vt:lpstr>
      <vt:lpstr>mammaprint alternative</vt:lpstr>
      <vt:lpstr>survival tsp</vt:lpstr>
      <vt:lpstr>survival comparison</vt:lpstr>
      <vt:lpstr>batch effects</vt:lpstr>
      <vt:lpstr>iom report</vt:lpstr>
      <vt:lpstr>1000 genomes exome coverage (quantile normalized)</vt:lpstr>
      <vt:lpstr>batch effects</vt:lpstr>
      <vt:lpstr>what can happen</vt:lpstr>
      <vt:lpstr>what can happen</vt:lpstr>
      <vt:lpstr>surrogate variable analysis</vt:lpstr>
      <vt:lpstr>surrogate variable analysis</vt:lpstr>
      <vt:lpstr>surrogate variable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affects prediction</vt:lpstr>
      <vt:lpstr>batch affects prediction</vt:lpstr>
      <vt:lpstr>procedure lockdown</vt:lpstr>
      <vt:lpstr>locking down procedures</vt:lpstr>
      <vt:lpstr>“freezing” preprocessing</vt:lpstr>
      <vt:lpstr>example</vt:lpstr>
      <vt:lpstr>preprocess all together</vt:lpstr>
      <vt:lpstr>d.e. on only first 50</vt:lpstr>
      <vt:lpstr>ranks of de genes</vt:lpstr>
      <vt:lpstr>change in top 100 coefficients</vt:lpstr>
      <vt:lpstr>most batch corrections are population level</vt:lpstr>
      <vt:lpstr>clinical applications – building a classifier</vt:lpstr>
      <vt:lpstr>clinical applications –applying a classifier</vt:lpstr>
      <vt:lpstr>frozen surrogate variable analysis</vt:lpstr>
      <vt:lpstr>frozen surrogate variable analysis</vt:lpstr>
      <vt:lpstr>frozen surrogate variable analysis</vt:lpstr>
      <vt:lpstr>frozen surrogate variable analysis</vt:lpstr>
      <vt:lpstr>frozen surrogate variable analysis</vt:lpstr>
      <vt:lpstr>PowerPoint Presentation</vt:lpstr>
      <vt:lpstr>results</vt:lpstr>
      <vt:lpstr>should we automate this?</vt:lpstr>
      <vt:lpstr>should we automate all this?</vt:lpstr>
      <vt:lpstr>“hacking” statistics</vt:lpstr>
      <vt:lpstr>the lonely bioinformatician</vt:lpstr>
      <vt:lpstr>what can easily happen</vt:lpstr>
      <vt:lpstr>what can easily happen</vt:lpstr>
      <vt:lpstr>what can easily happen</vt:lpstr>
      <vt:lpstr>why I’m sympathetic</vt:lpstr>
      <vt:lpstr>if you want your software used</vt:lpstr>
      <vt:lpstr>a deterministic statistical machine for signature development</vt:lpstr>
      <vt:lpstr>steps in the machine</vt:lpstr>
      <vt:lpstr>a partial list of issues</vt:lpstr>
      <vt:lpstr>demo (i must be outside my mind)</vt:lpstr>
      <vt:lpstr>why make it open? </vt:lpstr>
      <vt:lpstr>get it while its hot</vt:lpstr>
      <vt:lpstr>acknowledgements</vt:lpstr>
    </vt:vector>
  </TitlesOfParts>
  <Company>Johns Hopkins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Leek</dc:creator>
  <cp:lastModifiedBy>Jeffrey Leek</cp:lastModifiedBy>
  <cp:revision>466</cp:revision>
  <dcterms:created xsi:type="dcterms:W3CDTF">2013-06-22T02:16:55Z</dcterms:created>
  <dcterms:modified xsi:type="dcterms:W3CDTF">2013-08-15T15:18:34Z</dcterms:modified>
</cp:coreProperties>
</file>